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Nadpis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5" name="Podnadpis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31" name="Zástupný symbol pro datum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EB4F4D71-826D-4240-8FD9-8EDB88E95F41}" type="datetimeFigureOut">
              <a:rPr lang="cs-CZ" smtClean="0"/>
              <a:pPr/>
              <a:t>25.9.2009</a:t>
            </a:fld>
            <a:endParaRPr lang="en-GB"/>
          </a:p>
        </p:txBody>
      </p:sp>
      <p:sp>
        <p:nvSpPr>
          <p:cNvPr id="18" name="Zástupný symbol pro zápatí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AC392B4C-F700-4E7B-B93C-B122832157A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4F4D71-826D-4240-8FD9-8EDB88E95F41}" type="datetimeFigureOut">
              <a:rPr lang="cs-CZ" smtClean="0"/>
              <a:pPr/>
              <a:t>25.9.2009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C392B4C-F700-4E7B-B93C-B122832157A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EB4F4D71-826D-4240-8FD9-8EDB88E95F41}" type="datetimeFigureOut">
              <a:rPr lang="cs-CZ" smtClean="0"/>
              <a:pPr/>
              <a:t>25.9.2009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AC392B4C-F700-4E7B-B93C-B122832157A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4F4D71-826D-4240-8FD9-8EDB88E95F41}" type="datetimeFigureOut">
              <a:rPr lang="cs-CZ" smtClean="0"/>
              <a:pPr/>
              <a:t>25.9.2009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C392B4C-F700-4E7B-B93C-B122832157A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B4F4D71-826D-4240-8FD9-8EDB88E95F41}" type="datetimeFigureOut">
              <a:rPr lang="cs-CZ" smtClean="0"/>
              <a:pPr/>
              <a:t>25.9.2009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AC392B4C-F700-4E7B-B93C-B122832157A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4F4D71-826D-4240-8FD9-8EDB88E95F41}" type="datetimeFigureOut">
              <a:rPr lang="cs-CZ" smtClean="0"/>
              <a:pPr/>
              <a:t>25.9.2009</a:t>
            </a:fld>
            <a:endParaRPr lang="en-GB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C392B4C-F700-4E7B-B93C-B122832157A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4F4D71-826D-4240-8FD9-8EDB88E95F41}" type="datetimeFigureOut">
              <a:rPr lang="cs-CZ" smtClean="0"/>
              <a:pPr/>
              <a:t>25.9.2009</a:t>
            </a:fld>
            <a:endParaRPr lang="en-GB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C392B4C-F700-4E7B-B93C-B122832157A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4F4D71-826D-4240-8FD9-8EDB88E95F41}" type="datetimeFigureOut">
              <a:rPr lang="cs-CZ" smtClean="0"/>
              <a:pPr/>
              <a:t>25.9.2009</a:t>
            </a:fld>
            <a:endParaRPr lang="en-GB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C392B4C-F700-4E7B-B93C-B122832157A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B4F4D71-826D-4240-8FD9-8EDB88E95F41}" type="datetimeFigureOut">
              <a:rPr lang="cs-CZ" smtClean="0"/>
              <a:pPr/>
              <a:t>25.9.2009</a:t>
            </a:fld>
            <a:endParaRPr lang="en-GB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C392B4C-F700-4E7B-B93C-B122832157A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4F4D71-826D-4240-8FD9-8EDB88E95F41}" type="datetimeFigureOut">
              <a:rPr lang="cs-CZ" smtClean="0"/>
              <a:pPr/>
              <a:t>25.9.2009</a:t>
            </a:fld>
            <a:endParaRPr lang="en-GB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C392B4C-F700-4E7B-B93C-B122832157A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4F4D71-826D-4240-8FD9-8EDB88E95F41}" type="datetimeFigureOut">
              <a:rPr lang="cs-CZ" smtClean="0"/>
              <a:pPr/>
              <a:t>25.9.2009</a:t>
            </a:fld>
            <a:endParaRPr lang="en-GB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C392B4C-F700-4E7B-B93C-B122832157AD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Zástupný symbol pro obrázek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Zástupný symbol pro nadpis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1" name="Zástupný symbol pro text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27" name="Zástupný symbol pro datum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EB4F4D71-826D-4240-8FD9-8EDB88E95F41}" type="datetimeFigureOut">
              <a:rPr lang="cs-CZ" smtClean="0"/>
              <a:pPr/>
              <a:t>25.9.2009</a:t>
            </a:fld>
            <a:endParaRPr lang="en-GB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AC392B4C-F700-4E7B-B93C-B122832157AD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pro text 8"/>
          <p:cNvSpPr>
            <a:spLocks noGrp="1"/>
          </p:cNvSpPr>
          <p:nvPr>
            <p:ph type="body" sz="half" idx="2"/>
          </p:nvPr>
        </p:nvSpPr>
        <p:spPr>
          <a:xfrm>
            <a:off x="4500562" y="5223536"/>
            <a:ext cx="4755066" cy="1920240"/>
          </a:xfrm>
        </p:spPr>
        <p:txBody>
          <a:bodyPr>
            <a:normAutofit/>
          </a:bodyPr>
          <a:lstStyle/>
          <a:p>
            <a:pPr algn="ctr"/>
            <a:r>
              <a:rPr lang="cs-CZ" sz="4400" dirty="0" smtClean="0">
                <a:latin typeface="Times New Roman" pitchFamily="18" charset="0"/>
                <a:cs typeface="Times New Roman" pitchFamily="18" charset="0"/>
              </a:rPr>
              <a:t>LOM A ODRAZ VLNĚNÍ</a:t>
            </a:r>
            <a:endParaRPr lang="en-GB" sz="4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Zástupný symbol pro obrázek 9" descr="IMG_1042.jp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tretch>
            <a:fillRect/>
          </a:stretch>
        </p:blipFill>
        <p:spPr>
          <a:xfrm>
            <a:off x="557002" y="1486772"/>
            <a:ext cx="4419600" cy="33147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>
          <a:xfrm>
            <a:off x="457200" y="428604"/>
            <a:ext cx="7239000" cy="6286544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pPr algn="just"/>
            <a:r>
              <a:rPr lang="cs-CZ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Pokud vlnění dospěje k rozměrné překážce nebo na rozhraní mezi dvěma prostředími, v nichž se šíří různou rychlostí, pak se od překážky vlnění odráží nebo rozhraním dvou prostředí prochází.</a:t>
            </a:r>
          </a:p>
          <a:p>
            <a:pPr algn="just"/>
            <a:endParaRPr lang="cs-CZ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cs-CZ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cs-CZ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cs-CZ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cs-CZ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buNone/>
            </a:pPr>
            <a:endParaRPr lang="cs-CZ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cs-CZ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Úhel dopadu </a:t>
            </a:r>
            <a:r>
              <a:rPr lang="el-GR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cs-CZ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je stejný jako </a:t>
            </a:r>
            <a:r>
              <a:rPr lang="cs-CZ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úhel odrazu </a:t>
            </a:r>
            <a:r>
              <a:rPr lang="el-GR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α’</a:t>
            </a:r>
            <a:r>
              <a:rPr lang="cs-CZ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cs-CZ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Dopadající vlnění</a:t>
            </a:r>
            <a:r>
              <a:rPr lang="cs-CZ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je znázorněno paprskem </a:t>
            </a:r>
            <a:r>
              <a:rPr lang="cs-CZ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cs-CZ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sz="24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cs-CZ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' </a:t>
            </a:r>
            <a:r>
              <a:rPr lang="cs-CZ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je paprsek </a:t>
            </a:r>
            <a:r>
              <a:rPr lang="cs-CZ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odraženého vlnění</a:t>
            </a:r>
            <a:r>
              <a:rPr lang="cs-CZ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cs-CZ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Kolmice dopadu</a:t>
            </a:r>
            <a:r>
              <a:rPr lang="cs-CZ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je značena symbolem </a:t>
            </a:r>
            <a:r>
              <a:rPr lang="cs-CZ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cs-CZ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cs-CZ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Rovina určená kolmicí dopadu a dopadajícím paprskem je </a:t>
            </a:r>
            <a:r>
              <a:rPr lang="cs-CZ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rovina dopadu</a:t>
            </a:r>
            <a:r>
              <a:rPr lang="cs-CZ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GB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1142976" y="3643314"/>
            <a:ext cx="5643602" cy="214314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solidFill>
                <a:schemeClr val="tx1"/>
              </a:solidFill>
            </a:endParaRPr>
          </a:p>
        </p:txBody>
      </p:sp>
      <p:cxnSp>
        <p:nvCxnSpPr>
          <p:cNvPr id="9" name="Přímá spojovací šipka 8"/>
          <p:cNvCxnSpPr/>
          <p:nvPr/>
        </p:nvCxnSpPr>
        <p:spPr>
          <a:xfrm>
            <a:off x="1643042" y="2000240"/>
            <a:ext cx="2286016" cy="1643074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Přímá spojovací šipka 12"/>
          <p:cNvCxnSpPr/>
          <p:nvPr/>
        </p:nvCxnSpPr>
        <p:spPr>
          <a:xfrm flipV="1">
            <a:off x="3929058" y="2143116"/>
            <a:ext cx="2000264" cy="1500198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Přímá spojovací čára 17"/>
          <p:cNvCxnSpPr/>
          <p:nvPr/>
        </p:nvCxnSpPr>
        <p:spPr>
          <a:xfrm rot="5400000" flipH="1" flipV="1">
            <a:off x="3071802" y="2786058"/>
            <a:ext cx="1714512" cy="0"/>
          </a:xfrm>
          <a:prstGeom prst="line">
            <a:avLst/>
          </a:prstGeom>
          <a:ln>
            <a:prstDash val="lgDashDot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3" name="Oblouk 22"/>
          <p:cNvSpPr/>
          <p:nvPr/>
        </p:nvSpPr>
        <p:spPr>
          <a:xfrm rot="19002917">
            <a:off x="2901324" y="2986330"/>
            <a:ext cx="1904300" cy="1741207"/>
          </a:xfrm>
          <a:prstGeom prst="arc">
            <a:avLst>
              <a:gd name="adj1" fmla="val 16200000"/>
              <a:gd name="adj2" fmla="val 2152205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24" name="TextovéPole 23"/>
          <p:cNvSpPr txBox="1"/>
          <p:nvPr/>
        </p:nvSpPr>
        <p:spPr>
          <a:xfrm>
            <a:off x="1643042" y="2143116"/>
            <a:ext cx="7143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i="1" dirty="0" smtClean="0">
                <a:latin typeface="Times New Roman" pitchFamily="18" charset="0"/>
                <a:cs typeface="Times New Roman" pitchFamily="18" charset="0"/>
              </a:rPr>
              <a:t>p</a:t>
            </a:r>
            <a:endParaRPr lang="en-GB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ovéPole 24"/>
          <p:cNvSpPr txBox="1"/>
          <p:nvPr/>
        </p:nvSpPr>
        <p:spPr>
          <a:xfrm>
            <a:off x="5643570" y="2214554"/>
            <a:ext cx="7143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i="1" dirty="0" smtClean="0">
                <a:latin typeface="Times New Roman" pitchFamily="18" charset="0"/>
                <a:cs typeface="Times New Roman" pitchFamily="18" charset="0"/>
              </a:rPr>
              <a:t>p'</a:t>
            </a:r>
            <a:endParaRPr lang="en-GB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ovéPole 25"/>
          <p:cNvSpPr txBox="1"/>
          <p:nvPr/>
        </p:nvSpPr>
        <p:spPr>
          <a:xfrm>
            <a:off x="4000496" y="1916660"/>
            <a:ext cx="7143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i="1" dirty="0" smtClean="0">
                <a:latin typeface="Times New Roman" pitchFamily="18" charset="0"/>
                <a:cs typeface="Times New Roman" pitchFamily="18" charset="0"/>
              </a:rPr>
              <a:t>k</a:t>
            </a:r>
            <a:endParaRPr lang="en-GB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ovéPole 26"/>
          <p:cNvSpPr txBox="1"/>
          <p:nvPr/>
        </p:nvSpPr>
        <p:spPr>
          <a:xfrm>
            <a:off x="3571868" y="3071810"/>
            <a:ext cx="7143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i="1" dirty="0">
                <a:latin typeface="Times New Roman" pitchFamily="18" charset="0"/>
                <a:cs typeface="Times New Roman" pitchFamily="18" charset="0"/>
              </a:rPr>
              <a:t>α</a:t>
            </a:r>
            <a:endParaRPr lang="en-GB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ovéPole 27"/>
          <p:cNvSpPr txBox="1"/>
          <p:nvPr/>
        </p:nvSpPr>
        <p:spPr>
          <a:xfrm>
            <a:off x="3929058" y="3071810"/>
            <a:ext cx="7143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i="1" dirty="0" smtClean="0">
                <a:latin typeface="Times New Roman" pitchFamily="18" charset="0"/>
                <a:cs typeface="Times New Roman" pitchFamily="18" charset="0"/>
              </a:rPr>
              <a:t>α'</a:t>
            </a:r>
            <a:endParaRPr lang="en-GB" sz="24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42918"/>
            <a:ext cx="7239000" cy="2176774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just"/>
            <a:r>
              <a:rPr lang="cs-CZ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 odraz mechanického vlnění platí </a:t>
            </a:r>
            <a:r>
              <a:rPr lang="cs-CZ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zákon odrazu</a:t>
            </a:r>
            <a:r>
              <a:rPr lang="cs-CZ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1" algn="just"/>
            <a:endParaRPr lang="cs-CZ" sz="21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cs-CZ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Úhel odrazu vlnění se rovná úhlu dopadu. Odrážející paprsek leží v rovině dopadu.</a:t>
            </a:r>
            <a:endParaRPr lang="en-GB" sz="28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500034" y="3252490"/>
            <a:ext cx="7239000" cy="3248344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>
            <a:normAutofit/>
          </a:bodyPr>
          <a:lstStyle/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/>
              <a:buChar char=""/>
              <a:tabLst/>
              <a:defRPr/>
            </a:pPr>
            <a:r>
              <a:rPr kumimoji="0" lang="cs-CZ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Lom vlnění </a:t>
            </a:r>
            <a:r>
              <a:rPr kumimoji="0" lang="cs-CZ" sz="240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se projevuje značnou</a:t>
            </a:r>
            <a:r>
              <a:rPr kumimoji="0" lang="cs-CZ" sz="240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změnou směru, kterým se vlnění šíří při průchodu rozhraním dvou prostředí šíří.</a:t>
            </a:r>
          </a:p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/>
              <a:buChar char=""/>
              <a:tabLst/>
              <a:defRPr/>
            </a:pPr>
            <a:endParaRPr lang="cs-CZ" sz="2400" b="1" i="1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/>
              <a:buChar char=""/>
              <a:tabLst/>
              <a:defRPr/>
            </a:pPr>
            <a:r>
              <a:rPr lang="cs-CZ" sz="2400" b="1" i="1" baseline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Rychlost v</a:t>
            </a:r>
            <a:r>
              <a:rPr lang="cs-CZ" sz="2400" b="1" i="1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cs-CZ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je rychlost vlnění v prvním prostředím a  rychlost </a:t>
            </a:r>
            <a:r>
              <a:rPr lang="cs-CZ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cs-CZ" sz="2400" b="1" i="1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cs-CZ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je rychlost vlnění ve druhém prostředí:	</a:t>
            </a:r>
          </a:p>
          <a:p>
            <a:pPr marL="3017520" lvl="6" indent="-274320" algn="just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r>
              <a:rPr lang="cs-CZ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cs-CZ" sz="2400" b="1" i="1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cs-CZ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&gt; v</a:t>
            </a:r>
            <a:r>
              <a:rPr lang="cs-CZ" sz="2400" b="1" i="1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cs-CZ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cs-CZ" sz="240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/>
              <a:buChar char=""/>
              <a:tabLst/>
              <a:defRPr/>
            </a:pPr>
            <a:endParaRPr kumimoji="0" lang="en-GB" sz="24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85728"/>
            <a:ext cx="7239000" cy="571504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cs-CZ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Úhel </a:t>
            </a:r>
            <a:r>
              <a:rPr lang="el-GR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cs-CZ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je úhel dopadu a úhel </a:t>
            </a:r>
            <a:r>
              <a:rPr lang="el-GR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β</a:t>
            </a:r>
            <a:r>
              <a:rPr lang="cs-CZ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je úhel lomu vlnění.</a:t>
            </a:r>
          </a:p>
          <a:p>
            <a:endParaRPr lang="cs-CZ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GB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357158" y="3286124"/>
            <a:ext cx="3357586" cy="214314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solidFill>
                <a:schemeClr val="tx1"/>
              </a:solidFill>
            </a:endParaRPr>
          </a:p>
        </p:txBody>
      </p:sp>
      <p:cxnSp>
        <p:nvCxnSpPr>
          <p:cNvPr id="5" name="Přímá spojovací šipka 4"/>
          <p:cNvCxnSpPr/>
          <p:nvPr/>
        </p:nvCxnSpPr>
        <p:spPr>
          <a:xfrm rot="16200000" flipH="1">
            <a:off x="892943" y="2178835"/>
            <a:ext cx="1285884" cy="928694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" name="Přímá spojovací čára 5"/>
          <p:cNvCxnSpPr/>
          <p:nvPr/>
        </p:nvCxnSpPr>
        <p:spPr>
          <a:xfrm rot="5400000" flipH="1" flipV="1">
            <a:off x="357158" y="3286124"/>
            <a:ext cx="3286148" cy="0"/>
          </a:xfrm>
          <a:prstGeom prst="line">
            <a:avLst/>
          </a:prstGeom>
          <a:ln>
            <a:prstDash val="lgDashDot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0" name="Přímá spojovací šipka 9"/>
          <p:cNvCxnSpPr/>
          <p:nvPr/>
        </p:nvCxnSpPr>
        <p:spPr>
          <a:xfrm rot="16200000" flipH="1">
            <a:off x="1571604" y="3714752"/>
            <a:ext cx="1571636" cy="714380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" name="Oblouk 14"/>
          <p:cNvSpPr/>
          <p:nvPr/>
        </p:nvSpPr>
        <p:spPr>
          <a:xfrm rot="19002917">
            <a:off x="1449939" y="2610781"/>
            <a:ext cx="666714" cy="550098"/>
          </a:xfrm>
          <a:prstGeom prst="arc">
            <a:avLst>
              <a:gd name="adj1" fmla="val 16200000"/>
              <a:gd name="adj2" fmla="val 2152205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16" name="Oblouk 15"/>
          <p:cNvSpPr/>
          <p:nvPr/>
        </p:nvSpPr>
        <p:spPr>
          <a:xfrm rot="8041643">
            <a:off x="1939252" y="3863615"/>
            <a:ext cx="600053" cy="559387"/>
          </a:xfrm>
          <a:prstGeom prst="arc">
            <a:avLst>
              <a:gd name="adj1" fmla="val 16200000"/>
              <a:gd name="adj2" fmla="val 2152205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17" name="TextovéPole 16"/>
          <p:cNvSpPr txBox="1"/>
          <p:nvPr/>
        </p:nvSpPr>
        <p:spPr>
          <a:xfrm>
            <a:off x="1714480" y="2538707"/>
            <a:ext cx="7143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i="1" dirty="0">
                <a:latin typeface="Times New Roman" pitchFamily="18" charset="0"/>
                <a:cs typeface="Times New Roman" pitchFamily="18" charset="0"/>
              </a:rPr>
              <a:t>α</a:t>
            </a:r>
            <a:endParaRPr lang="en-GB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ovéPole 17"/>
          <p:cNvSpPr txBox="1"/>
          <p:nvPr/>
        </p:nvSpPr>
        <p:spPr>
          <a:xfrm>
            <a:off x="2000232" y="3896029"/>
            <a:ext cx="7143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i="1" dirty="0" smtClean="0">
                <a:latin typeface="Times New Roman" pitchFamily="18" charset="0"/>
                <a:cs typeface="Times New Roman" pitchFamily="18" charset="0"/>
              </a:rPr>
              <a:t>β</a:t>
            </a:r>
            <a:endParaRPr lang="en-GB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ovéPole 19"/>
          <p:cNvSpPr txBox="1"/>
          <p:nvPr/>
        </p:nvSpPr>
        <p:spPr>
          <a:xfrm>
            <a:off x="785786" y="1967203"/>
            <a:ext cx="7143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i="1" dirty="0" smtClean="0">
                <a:latin typeface="Times New Roman" pitchFamily="18" charset="0"/>
                <a:cs typeface="Times New Roman" pitchFamily="18" charset="0"/>
              </a:rPr>
              <a:t>p</a:t>
            </a:r>
            <a:endParaRPr lang="en-GB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ovéPole 20"/>
          <p:cNvSpPr txBox="1"/>
          <p:nvPr/>
        </p:nvSpPr>
        <p:spPr>
          <a:xfrm>
            <a:off x="2500298" y="3896029"/>
            <a:ext cx="7143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i="1" dirty="0" smtClean="0">
                <a:latin typeface="Times New Roman" pitchFamily="18" charset="0"/>
                <a:cs typeface="Times New Roman" pitchFamily="18" charset="0"/>
              </a:rPr>
              <a:t>p'</a:t>
            </a:r>
            <a:endParaRPr lang="en-GB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ovéPole 21"/>
          <p:cNvSpPr txBox="1"/>
          <p:nvPr/>
        </p:nvSpPr>
        <p:spPr>
          <a:xfrm>
            <a:off x="2071670" y="2038641"/>
            <a:ext cx="7143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i="1" dirty="0" smtClean="0">
                <a:latin typeface="Times New Roman" pitchFamily="18" charset="0"/>
                <a:cs typeface="Times New Roman" pitchFamily="18" charset="0"/>
              </a:rPr>
              <a:t>k</a:t>
            </a:r>
            <a:endParaRPr lang="en-GB" sz="2400" i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7" name="Objekt 26"/>
          <p:cNvGraphicFramePr>
            <a:graphicFrameLocks noChangeAspect="1"/>
          </p:cNvGraphicFramePr>
          <p:nvPr/>
        </p:nvGraphicFramePr>
        <p:xfrm>
          <a:off x="1142976" y="5500702"/>
          <a:ext cx="1357322" cy="933159"/>
        </p:xfrm>
        <a:graphic>
          <a:graphicData uri="http://schemas.openxmlformats.org/presentationml/2006/ole">
            <p:oleObj spid="_x0000_s1026" name="Rovnice" r:id="rId3" imgW="609480" imgH="419040" progId="Equation.3">
              <p:embed/>
            </p:oleObj>
          </a:graphicData>
        </a:graphic>
      </p:graphicFrame>
      <p:sp>
        <p:nvSpPr>
          <p:cNvPr id="28" name="Zástupný symbol pro obsah 2"/>
          <p:cNvSpPr txBox="1">
            <a:spLocks/>
          </p:cNvSpPr>
          <p:nvPr/>
        </p:nvSpPr>
        <p:spPr>
          <a:xfrm>
            <a:off x="3929058" y="1152508"/>
            <a:ext cx="3857652" cy="5348326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/>
              <a:buChar char=""/>
              <a:tabLst/>
              <a:defRPr/>
            </a:pPr>
            <a:r>
              <a:rPr kumimoji="0" 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Zákon lomu vlnění:</a:t>
            </a:r>
          </a:p>
          <a:p>
            <a:pPr marL="731520" lvl="1" indent="-274320" algn="just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r>
              <a:rPr lang="cs-CZ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Poměr sinu úhlu dopadu k sinu úhlu lomu je pro dané dvě prostředí stálá veličina a rovná se poměru rychlosti vlnění v obou prostředí.</a:t>
            </a:r>
          </a:p>
          <a:p>
            <a:pPr marL="731520" lvl="1" indent="-274320" algn="just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r>
              <a:rPr kumimoji="0" lang="cs-CZ" sz="240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Nazývá</a:t>
            </a:r>
            <a:r>
              <a:rPr kumimoji="0" lang="cs-CZ" sz="240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se </a:t>
            </a:r>
            <a:r>
              <a:rPr kumimoji="0" lang="cs-CZ" sz="2400" b="1" i="1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index lomu vlnění n</a:t>
            </a:r>
            <a:r>
              <a:rPr kumimoji="0" lang="cs-CZ" sz="240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pro daná prostředí. Lomený paprsek zůstává v rovině dopadu.</a:t>
            </a:r>
            <a:endParaRPr kumimoji="0" lang="en-GB" sz="240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ohatý">
  <a:themeElements>
    <a:clrScheme name="Vlastní 16">
      <a:dk1>
        <a:srgbClr val="FEF5E9"/>
      </a:dk1>
      <a:lt1>
        <a:srgbClr val="0054A2"/>
      </a:lt1>
      <a:dk2>
        <a:srgbClr val="FEF5E9"/>
      </a:dk2>
      <a:lt2>
        <a:srgbClr val="002E57"/>
      </a:lt2>
      <a:accent1>
        <a:srgbClr val="FEF0CD"/>
      </a:accent1>
      <a:accent2>
        <a:srgbClr val="FDD093"/>
      </a:accent2>
      <a:accent3>
        <a:srgbClr val="00182E"/>
      </a:accent3>
      <a:accent4>
        <a:srgbClr val="B9DDFF"/>
      </a:accent4>
      <a:accent5>
        <a:srgbClr val="002D55"/>
      </a:accent5>
      <a:accent6>
        <a:srgbClr val="007BE7"/>
      </a:accent6>
      <a:hlink>
        <a:srgbClr val="EB8803"/>
      </a:hlink>
      <a:folHlink>
        <a:srgbClr val="D0E9FF"/>
      </a:folHlink>
    </a:clrScheme>
    <a:fontScheme name="Bohatý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ohatý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285</TotalTime>
  <Words>212</Words>
  <Application>Microsoft Office PowerPoint</Application>
  <PresentationFormat>Předvádění na obrazovce (4:3)</PresentationFormat>
  <Paragraphs>33</Paragraphs>
  <Slides>4</Slides>
  <Notes>0</Notes>
  <HiddenSlides>0</HiddenSlides>
  <MMClips>0</MMClips>
  <ScaleCrop>false</ScaleCrop>
  <HeadingPairs>
    <vt:vector size="6" baseType="variant"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6" baseType="lpstr">
      <vt:lpstr>Bohatý</vt:lpstr>
      <vt:lpstr>Rovnice</vt:lpstr>
      <vt:lpstr>Snímek 1</vt:lpstr>
      <vt:lpstr>Snímek 2</vt:lpstr>
      <vt:lpstr>Snímek 3</vt:lpstr>
      <vt:lpstr>Snímek 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Kubisova</dc:creator>
  <cp:lastModifiedBy>Kubisova</cp:lastModifiedBy>
  <cp:revision>4</cp:revision>
  <dcterms:created xsi:type="dcterms:W3CDTF">2009-09-24T14:54:12Z</dcterms:created>
  <dcterms:modified xsi:type="dcterms:W3CDTF">2009-09-25T08:26:04Z</dcterms:modified>
</cp:coreProperties>
</file>